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6" r:id="rId3"/>
    <p:sldId id="267" r:id="rId4"/>
    <p:sldId id="270" r:id="rId5"/>
    <p:sldId id="272" r:id="rId6"/>
    <p:sldId id="269" r:id="rId7"/>
    <p:sldId id="271" r:id="rId8"/>
    <p:sldId id="258" r:id="rId9"/>
    <p:sldId id="274" r:id="rId10"/>
    <p:sldId id="278" r:id="rId11"/>
    <p:sldId id="273" r:id="rId12"/>
    <p:sldId id="277" r:id="rId13"/>
    <p:sldId id="276" r:id="rId14"/>
    <p:sldId id="279" r:id="rId15"/>
    <p:sldId id="275" r:id="rId16"/>
    <p:sldId id="280" r:id="rId17"/>
    <p:sldId id="266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8" autoAdjust="0"/>
  </p:normalViewPr>
  <p:slideViewPr>
    <p:cSldViewPr>
      <p:cViewPr>
        <p:scale>
          <a:sx n="75" d="100"/>
          <a:sy n="75" d="100"/>
        </p:scale>
        <p:origin x="-14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08F062-15AB-45A7-BDB6-1B8DEE9C9063}" type="datetimeFigureOut">
              <a:rPr lang="hu-HU" smtClean="0"/>
              <a:pPr/>
              <a:t>2016. 11. 30.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9C8E51-EA81-4990-A6CE-4FF1A48AE2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bj.hu/business/siemens-eyes-huf-10-bln-investment-in-budapest_125134" TargetMode="External"/><Relationship Id="rId2" Type="http://schemas.openxmlformats.org/officeDocument/2006/relationships/hyperlink" Target="http://bbj.hu/business/japanese-siix-invests-huf-64-bln-in-hungary_12485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bj.hu/business/linamar-eyes-huf-72-bln-expansion-in-hungary_12465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berceo.h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berceo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http://www.bujarraba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75656" y="1772816"/>
            <a:ext cx="7406640" cy="1472184"/>
          </a:xfrm>
        </p:spPr>
        <p:txBody>
          <a:bodyPr>
            <a:normAutofit/>
          </a:bodyPr>
          <a:lstStyle/>
          <a:p>
            <a:r>
              <a:rPr lang="es-ES" dirty="0" smtClean="0"/>
              <a:t>Oportunidades de Negocio en Hungría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7406640" cy="216024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Tendencias en la economía y el consumo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864096"/>
          </a:xfrm>
        </p:spPr>
        <p:txBody>
          <a:bodyPr anchor="t">
            <a:noAutofit/>
          </a:bodyPr>
          <a:lstStyle/>
          <a:p>
            <a:r>
              <a:rPr lang="hu-HU" sz="3200" dirty="0" err="1" smtClean="0"/>
              <a:t>Inversión</a:t>
            </a:r>
            <a:r>
              <a:rPr lang="hu-HU" sz="3200" dirty="0" smtClean="0"/>
              <a:t> </a:t>
            </a:r>
            <a:r>
              <a:rPr lang="es-ES" sz="3200" dirty="0" smtClean="0"/>
              <a:t>en Hungría</a:t>
            </a:r>
            <a:r>
              <a:rPr lang="hu-HU" sz="3200" dirty="0" smtClean="0"/>
              <a:t>. 		</a:t>
            </a:r>
            <a:r>
              <a:rPr lang="hu-HU" sz="2200" dirty="0" err="1" smtClean="0"/>
              <a:t>Prensa</a:t>
            </a:r>
            <a:r>
              <a:rPr lang="hu-HU" sz="2200" dirty="0" smtClean="0"/>
              <a:t> noviembre’16</a:t>
            </a:r>
            <a:endParaRPr lang="hu-HU" sz="2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560840" cy="345638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err="1" smtClean="0"/>
              <a:t>Electrónica</a:t>
            </a:r>
            <a:r>
              <a:rPr lang="hu-HU" sz="2400" dirty="0" smtClean="0"/>
              <a:t> </a:t>
            </a:r>
            <a:r>
              <a:rPr lang="hu-HU" sz="2400" dirty="0" err="1" smtClean="0"/>
              <a:t>Siix</a:t>
            </a:r>
            <a:r>
              <a:rPr lang="hu-HU" sz="2400" dirty="0" smtClean="0"/>
              <a:t> (</a:t>
            </a:r>
            <a:r>
              <a:rPr lang="hu-HU" sz="2400" dirty="0" err="1" smtClean="0"/>
              <a:t>Japón</a:t>
            </a:r>
            <a:r>
              <a:rPr lang="hu-HU" sz="2400" dirty="0" smtClean="0"/>
              <a:t>) 64.000 M </a:t>
            </a:r>
            <a:r>
              <a:rPr lang="hu-HU" sz="2400" dirty="0" err="1" smtClean="0"/>
              <a:t>Huf</a:t>
            </a:r>
            <a:r>
              <a:rPr lang="hu-HU" sz="2400" dirty="0" smtClean="0"/>
              <a:t>.</a:t>
            </a:r>
            <a:endParaRPr lang="hu-HU" sz="2400" u="sng" dirty="0" smtClean="0">
              <a:hlinkClick r:id="rId2"/>
            </a:endParaRPr>
          </a:p>
          <a:p>
            <a:r>
              <a:rPr lang="hu-HU" sz="1000" u="sng" dirty="0" smtClean="0">
                <a:hlinkClick r:id="rId2"/>
              </a:rPr>
              <a:t>http://bbj.hu/business/japanese-siix-invests-huf-64-bln-in-hungary_124856</a:t>
            </a:r>
            <a:endParaRPr lang="hu-HU" sz="1000" dirty="0" smtClean="0"/>
          </a:p>
          <a:p>
            <a:endParaRPr lang="hu-HU" sz="2400" dirty="0" smtClean="0"/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r>
              <a:rPr lang="hu-HU" sz="2400" dirty="0" smtClean="0"/>
              <a:t>Siemens 10.000 </a:t>
            </a:r>
            <a:r>
              <a:rPr lang="hu-HU" sz="2400" smtClean="0"/>
              <a:t>M HUF</a:t>
            </a:r>
            <a:endParaRPr lang="hu-HU" sz="2400" dirty="0" smtClean="0"/>
          </a:p>
          <a:p>
            <a:r>
              <a:rPr lang="hu-HU" sz="1800" dirty="0" err="1" smtClean="0"/>
              <a:t>ampliación</a:t>
            </a:r>
            <a:r>
              <a:rPr lang="hu-HU" sz="1800" dirty="0" smtClean="0"/>
              <a:t> de 2.500 m2 y </a:t>
            </a:r>
            <a:r>
              <a:rPr lang="hu-HU" sz="1800" dirty="0" err="1" smtClean="0"/>
              <a:t>nueva</a:t>
            </a:r>
            <a:r>
              <a:rPr lang="hu-HU" sz="1800" dirty="0" smtClean="0"/>
              <a:t> </a:t>
            </a:r>
            <a:r>
              <a:rPr lang="hu-HU" sz="1800" dirty="0" err="1" smtClean="0"/>
              <a:t>planta</a:t>
            </a:r>
            <a:r>
              <a:rPr lang="hu-HU" sz="1800" dirty="0" smtClean="0"/>
              <a:t> de 10.000 m2. </a:t>
            </a:r>
          </a:p>
          <a:p>
            <a:r>
              <a:rPr lang="hu-HU" sz="1800" dirty="0" err="1" smtClean="0"/>
              <a:t>Contratación</a:t>
            </a:r>
            <a:r>
              <a:rPr lang="hu-HU" sz="1800" dirty="0" smtClean="0"/>
              <a:t> de 150 </a:t>
            </a:r>
            <a:r>
              <a:rPr lang="hu-HU" sz="1800" dirty="0" err="1" smtClean="0"/>
              <a:t>ingenieros</a:t>
            </a:r>
            <a:r>
              <a:rPr lang="hu-HU" sz="1800" dirty="0" smtClean="0"/>
              <a:t> </a:t>
            </a:r>
          </a:p>
          <a:p>
            <a:r>
              <a:rPr lang="hu-HU" sz="1800" dirty="0" err="1" smtClean="0"/>
              <a:t>palas</a:t>
            </a:r>
            <a:r>
              <a:rPr lang="hu-HU" sz="1800" dirty="0" smtClean="0"/>
              <a:t> de </a:t>
            </a:r>
            <a:r>
              <a:rPr lang="hu-HU" sz="1800" dirty="0" err="1" smtClean="0"/>
              <a:t>turbinas</a:t>
            </a:r>
            <a:r>
              <a:rPr lang="hu-HU" sz="1800" dirty="0" smtClean="0"/>
              <a:t> y </a:t>
            </a:r>
            <a:r>
              <a:rPr lang="hu-HU" sz="1800" dirty="0" err="1" smtClean="0"/>
              <a:t>componentes</a:t>
            </a:r>
            <a:r>
              <a:rPr lang="hu-HU" sz="1800" dirty="0" smtClean="0"/>
              <a:t> de </a:t>
            </a:r>
            <a:r>
              <a:rPr lang="hu-HU" sz="1800" dirty="0" err="1" smtClean="0"/>
              <a:t>hierro</a:t>
            </a:r>
            <a:r>
              <a:rPr lang="hu-HU" sz="1800" dirty="0" smtClean="0"/>
              <a:t> </a:t>
            </a:r>
            <a:r>
              <a:rPr lang="hu-HU" sz="1800" dirty="0" err="1" smtClean="0"/>
              <a:t>para</a:t>
            </a:r>
            <a:r>
              <a:rPr lang="hu-HU" sz="1800" dirty="0" smtClean="0"/>
              <a:t> </a:t>
            </a:r>
            <a:r>
              <a:rPr lang="hu-HU" sz="1800" dirty="0" err="1" smtClean="0"/>
              <a:t>plantas</a:t>
            </a:r>
            <a:r>
              <a:rPr lang="hu-HU" sz="1800" dirty="0" smtClean="0"/>
              <a:t> </a:t>
            </a:r>
            <a:r>
              <a:rPr lang="hu-HU" sz="1800" dirty="0" err="1" smtClean="0"/>
              <a:t>generación</a:t>
            </a:r>
            <a:r>
              <a:rPr lang="hu-HU" sz="1800" dirty="0" smtClean="0"/>
              <a:t> </a:t>
            </a:r>
            <a:r>
              <a:rPr lang="hu-HU" sz="1800" dirty="0" err="1" smtClean="0"/>
              <a:t>eléctrica</a:t>
            </a:r>
            <a:endParaRPr lang="hu-HU" sz="1800" dirty="0" smtClean="0"/>
          </a:p>
          <a:p>
            <a:r>
              <a:rPr lang="hu-HU" sz="1000" u="sng" dirty="0" smtClean="0">
                <a:hlinkClick r:id="rId3"/>
              </a:rPr>
              <a:t>http://bbj.hu/business/siemens-eyes-huf-10-bln-investment-in-budapest_125134</a:t>
            </a:r>
            <a:r>
              <a:rPr lang="hu-HU" sz="1000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r>
              <a:rPr lang="hu-HU" sz="2400" dirty="0" err="1" smtClean="0"/>
              <a:t>Linamar</a:t>
            </a:r>
            <a:r>
              <a:rPr lang="hu-HU" sz="2400" dirty="0" smtClean="0"/>
              <a:t> (</a:t>
            </a:r>
            <a:r>
              <a:rPr lang="hu-HU" sz="2400" dirty="0" err="1" smtClean="0"/>
              <a:t>Canadá</a:t>
            </a:r>
            <a:r>
              <a:rPr lang="hu-HU" sz="2400" dirty="0" smtClean="0"/>
              <a:t>, </a:t>
            </a:r>
            <a:r>
              <a:rPr lang="hu-HU" sz="2400" dirty="0" err="1" smtClean="0"/>
              <a:t>maq</a:t>
            </a:r>
            <a:r>
              <a:rPr lang="hu-HU" sz="2400" dirty="0" smtClean="0"/>
              <a:t>. </a:t>
            </a:r>
            <a:r>
              <a:rPr lang="hu-HU" sz="2400" dirty="0" err="1" smtClean="0"/>
              <a:t>agrícola</a:t>
            </a:r>
            <a:r>
              <a:rPr lang="hu-HU" sz="2400" dirty="0" smtClean="0"/>
              <a:t>) 72.000 M HUF</a:t>
            </a:r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endParaRPr lang="hu-HU" sz="1800" dirty="0" smtClean="0"/>
          </a:p>
          <a:p>
            <a:r>
              <a:rPr lang="hu-HU" sz="1000" u="sng" dirty="0" smtClean="0">
                <a:hlinkClick r:id="rId4"/>
              </a:rPr>
              <a:t>http://bbj.hu/business/linamar-eyes-huf-72-bln-expansion-in-hungary_124656</a:t>
            </a:r>
            <a:r>
              <a:rPr lang="hu-HU" sz="1000" u="sng" dirty="0" smtClean="0">
                <a:hlinkClick r:id="rId3"/>
              </a:rPr>
              <a:t> </a:t>
            </a:r>
          </a:p>
          <a:p>
            <a:endParaRPr lang="hu-HU" sz="1000" u="sng" dirty="0" smtClean="0">
              <a:hlinkClick r:id="rId3"/>
            </a:endParaRPr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r>
              <a:rPr lang="hu-HU" sz="2400" dirty="0" err="1" smtClean="0"/>
              <a:t>Beckton</a:t>
            </a:r>
            <a:r>
              <a:rPr lang="hu-HU" sz="2400" dirty="0" smtClean="0"/>
              <a:t> </a:t>
            </a:r>
            <a:r>
              <a:rPr lang="hu-HU" sz="2400" dirty="0" err="1" smtClean="0"/>
              <a:t>Dickinson</a:t>
            </a:r>
            <a:r>
              <a:rPr lang="hu-HU" sz="2400" dirty="0" smtClean="0"/>
              <a:t> (EEUU, </a:t>
            </a:r>
            <a:r>
              <a:rPr lang="hu-HU" sz="2400" dirty="0" err="1" smtClean="0"/>
              <a:t>jeringuillas</a:t>
            </a:r>
            <a:r>
              <a:rPr lang="hu-HU" sz="2400" dirty="0" smtClean="0"/>
              <a:t>) 34.000 M HUF</a:t>
            </a:r>
          </a:p>
          <a:p>
            <a:pPr>
              <a:lnSpc>
                <a:spcPts val="100"/>
              </a:lnSpc>
              <a:buFont typeface="Arial" pitchFamily="34" charset="0"/>
              <a:buChar char="•"/>
            </a:pPr>
            <a:endParaRPr lang="hu-HU" sz="1800" dirty="0" smtClean="0"/>
          </a:p>
          <a:p>
            <a:r>
              <a:rPr lang="hu-HU" sz="1000" u="sng" dirty="0" smtClean="0">
                <a:hlinkClick r:id="rId3"/>
              </a:rPr>
              <a:t>http://bbj.hu/business/becton-dickinson-prepares-huf-34-bln-investment_125203</a:t>
            </a:r>
          </a:p>
          <a:p>
            <a:endParaRPr lang="hu-HU" sz="1000" u="sng" dirty="0" smtClean="0">
              <a:hlinkClick r:id="rId3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3275856" y="594928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bj.hu/images2/201611/1479807057592hW4IqABdSBus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861048"/>
            <a:ext cx="3780420" cy="252028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836712"/>
            <a:ext cx="7406640" cy="864096"/>
          </a:xfrm>
        </p:spPr>
        <p:txBody>
          <a:bodyPr anchor="t">
            <a:noAutofit/>
          </a:bodyPr>
          <a:lstStyle/>
          <a:p>
            <a:r>
              <a:rPr lang="es-ES" sz="3200" dirty="0" smtClean="0"/>
              <a:t>Mercado laboral. </a:t>
            </a:r>
            <a:r>
              <a:rPr lang="hu-HU" sz="3200" dirty="0" smtClean="0"/>
              <a:t>	</a:t>
            </a:r>
            <a:r>
              <a:rPr lang="es-ES" sz="2400" dirty="0" smtClean="0"/>
              <a:t>Evolución de salarios.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7406640" cy="2664296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Aumento del poder adquisitivo</a:t>
            </a:r>
          </a:p>
          <a:p>
            <a:r>
              <a:rPr lang="es-ES" sz="1700" i="1" dirty="0" smtClean="0"/>
              <a:t>Aumento salarial </a:t>
            </a:r>
            <a:r>
              <a:rPr lang="hu-HU" sz="1700" i="1" dirty="0" smtClean="0"/>
              <a:t>7,6% </a:t>
            </a:r>
            <a:r>
              <a:rPr lang="es-ES" sz="1700" i="1" dirty="0" smtClean="0"/>
              <a:t>Ene</a:t>
            </a:r>
            <a:r>
              <a:rPr lang="hu-HU" sz="1700" i="1" dirty="0" err="1" smtClean="0"/>
              <a:t>-Sept</a:t>
            </a:r>
            <a:r>
              <a:rPr lang="es-ES" sz="1700" i="1" dirty="0" smtClean="0"/>
              <a:t> (resp</a:t>
            </a:r>
            <a:r>
              <a:rPr lang="hu-HU" sz="1700" i="1" dirty="0" smtClean="0"/>
              <a:t> </a:t>
            </a:r>
            <a:r>
              <a:rPr lang="es-ES" sz="1700" i="1" dirty="0" smtClean="0"/>
              <a:t>mismo </a:t>
            </a:r>
            <a:r>
              <a:rPr lang="hu-HU" sz="1700" i="1" dirty="0" err="1" smtClean="0"/>
              <a:t>period</a:t>
            </a:r>
            <a:r>
              <a:rPr lang="es-ES" sz="1700" i="1" dirty="0" smtClean="0"/>
              <a:t>o 2015)</a:t>
            </a:r>
            <a:r>
              <a:rPr lang="hu-HU" sz="1700" i="1" dirty="0" smtClean="0"/>
              <a:t>, </a:t>
            </a:r>
            <a:r>
              <a:rPr lang="es-ES" sz="1700" i="1" dirty="0" smtClean="0"/>
              <a:t> </a:t>
            </a:r>
            <a:endParaRPr lang="hu-HU" sz="1700" i="1" dirty="0" smtClean="0"/>
          </a:p>
          <a:p>
            <a:r>
              <a:rPr lang="es-ES" sz="1700" i="1" dirty="0" smtClean="0"/>
              <a:t>vs </a:t>
            </a:r>
            <a:r>
              <a:rPr lang="hu-HU" sz="1700" i="1" dirty="0" smtClean="0"/>
              <a:t>0,1% </a:t>
            </a:r>
            <a:r>
              <a:rPr lang="es-ES" sz="1700" i="1" dirty="0" smtClean="0"/>
              <a:t>aumento IPC.</a:t>
            </a:r>
            <a:endParaRPr lang="hu-HU" sz="1700" i="1" dirty="0" smtClean="0"/>
          </a:p>
          <a:p>
            <a:r>
              <a:rPr lang="hu-HU" sz="1700" i="1" dirty="0" err="1" smtClean="0"/>
              <a:t>Salario</a:t>
            </a:r>
            <a:r>
              <a:rPr lang="hu-HU" sz="1700" i="1" dirty="0" smtClean="0"/>
              <a:t> </a:t>
            </a:r>
            <a:r>
              <a:rPr lang="hu-HU" sz="1700" i="1" dirty="0" err="1" smtClean="0"/>
              <a:t>neto</a:t>
            </a:r>
            <a:r>
              <a:rPr lang="hu-HU" sz="1700" i="1" dirty="0" smtClean="0"/>
              <a:t> </a:t>
            </a:r>
            <a:r>
              <a:rPr lang="hu-HU" sz="1700" i="1" dirty="0" err="1" smtClean="0"/>
              <a:t>medio</a:t>
            </a:r>
            <a:r>
              <a:rPr lang="hu-HU" sz="1700" i="1" dirty="0" smtClean="0"/>
              <a:t>: 600 </a:t>
            </a:r>
            <a:r>
              <a:rPr lang="hu-HU" sz="1700" i="1" dirty="0" err="1" smtClean="0"/>
              <a:t>Eur</a:t>
            </a:r>
            <a:r>
              <a:rPr lang="hu-HU" sz="1700" i="1" dirty="0" smtClean="0"/>
              <a:t>. </a:t>
            </a:r>
            <a:r>
              <a:rPr lang="hu-HU" sz="1700" i="1" dirty="0" err="1" smtClean="0"/>
              <a:t>Bruto</a:t>
            </a:r>
            <a:r>
              <a:rPr lang="hu-HU" sz="1700" i="1" dirty="0" smtClean="0"/>
              <a:t>: 850.</a:t>
            </a:r>
            <a:endParaRPr lang="es-ES" sz="1700" i="1" dirty="0" smtClean="0"/>
          </a:p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Escasez de mano de obra</a:t>
            </a:r>
            <a:r>
              <a:rPr lang="hu-HU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hu-HU" i="1" dirty="0" smtClean="0"/>
          </a:p>
          <a:p>
            <a:pPr>
              <a:buFont typeface="Arial" pitchFamily="34" charset="0"/>
              <a:buChar char="•"/>
            </a:pPr>
            <a:r>
              <a:rPr lang="hu-HU" dirty="0" err="1" smtClean="0"/>
              <a:t>Menor</a:t>
            </a:r>
            <a:r>
              <a:rPr lang="hu-HU" dirty="0" smtClean="0"/>
              <a:t> </a:t>
            </a:r>
            <a:r>
              <a:rPr lang="hu-HU" dirty="0" err="1" smtClean="0"/>
              <a:t>competencia</a:t>
            </a:r>
            <a:r>
              <a:rPr lang="hu-HU" dirty="0" smtClean="0"/>
              <a:t> </a:t>
            </a:r>
            <a:r>
              <a:rPr lang="hu-HU" sz="1700" dirty="0" smtClean="0"/>
              <a:t>= </a:t>
            </a:r>
            <a:r>
              <a:rPr lang="hu-HU" sz="1700" dirty="0" err="1" smtClean="0"/>
              <a:t>oportunidad</a:t>
            </a:r>
            <a:endParaRPr lang="es-ES" sz="1700" dirty="0" smtClean="0"/>
          </a:p>
        </p:txBody>
      </p:sp>
      <p:sp>
        <p:nvSpPr>
          <p:cNvPr id="8" name="Téglalap 7"/>
          <p:cNvSpPr/>
          <p:nvPr/>
        </p:nvSpPr>
        <p:spPr>
          <a:xfrm>
            <a:off x="1403648" y="3933056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691680" y="5805264"/>
            <a:ext cx="554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Datos: Oficina Central de Estadística KSH Nov 2016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836712"/>
            <a:ext cx="7406640" cy="864096"/>
          </a:xfrm>
        </p:spPr>
        <p:txBody>
          <a:bodyPr anchor="t">
            <a:noAutofit/>
          </a:bodyPr>
          <a:lstStyle/>
          <a:p>
            <a:r>
              <a:rPr lang="es-ES" sz="3200" dirty="0" smtClean="0"/>
              <a:t>Mercado laboral. </a:t>
            </a:r>
            <a:r>
              <a:rPr lang="hu-HU" sz="3200" dirty="0" smtClean="0"/>
              <a:t> 			</a:t>
            </a:r>
            <a:r>
              <a:rPr lang="hu-HU" sz="2000" dirty="0" smtClean="0"/>
              <a:t> </a:t>
            </a:r>
            <a:r>
              <a:rPr lang="hu-HU" sz="2000" dirty="0" err="1" smtClean="0"/>
              <a:t>Automoción</a:t>
            </a:r>
            <a:r>
              <a:rPr lang="hu-HU" sz="2000" dirty="0" smtClean="0"/>
              <a:t>.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2000" dirty="0" err="1" smtClean="0"/>
              <a:t>Escasez</a:t>
            </a:r>
            <a:r>
              <a:rPr lang="hu-HU" sz="2000" dirty="0" smtClean="0"/>
              <a:t> de </a:t>
            </a:r>
            <a:r>
              <a:rPr lang="hu-HU" sz="2000" dirty="0" err="1" smtClean="0"/>
              <a:t>mano</a:t>
            </a:r>
            <a:r>
              <a:rPr lang="hu-HU" sz="2000" dirty="0" smtClean="0"/>
              <a:t> </a:t>
            </a:r>
            <a:r>
              <a:rPr lang="hu-HU" sz="2000" dirty="0" err="1" smtClean="0"/>
              <a:t>de</a:t>
            </a:r>
            <a:r>
              <a:rPr lang="hu-HU" sz="2000" dirty="0" smtClean="0"/>
              <a:t> </a:t>
            </a:r>
            <a:r>
              <a:rPr lang="hu-HU" sz="2000" dirty="0" err="1" smtClean="0"/>
              <a:t>obra</a:t>
            </a:r>
            <a:r>
              <a:rPr lang="hu-HU" sz="2000" dirty="0" smtClean="0"/>
              <a:t>.  Munkaerőhiány.	</a:t>
            </a:r>
            <a:endParaRPr lang="es-ES" sz="2000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7406640" cy="26642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hu-HU" sz="3900" dirty="0" err="1" smtClean="0"/>
              <a:t>Automoción</a:t>
            </a:r>
            <a:r>
              <a:rPr lang="hu-HU" sz="3900" dirty="0" smtClean="0"/>
              <a:t>: 80.000 </a:t>
            </a:r>
            <a:r>
              <a:rPr lang="hu-HU" sz="3900" dirty="0" err="1" smtClean="0"/>
              <a:t>trabajadores</a:t>
            </a:r>
            <a:endParaRPr lang="hu-HU" sz="3900" dirty="0" smtClean="0"/>
          </a:p>
          <a:p>
            <a:pPr>
              <a:lnSpc>
                <a:spcPts val="3400"/>
              </a:lnSpc>
            </a:pPr>
            <a:endParaRPr lang="hu-HU" sz="6400" dirty="0" smtClean="0"/>
          </a:p>
          <a:p>
            <a:pPr>
              <a:lnSpc>
                <a:spcPts val="2000"/>
              </a:lnSpc>
              <a:buFont typeface="Arial" pitchFamily="34" charset="0"/>
              <a:buChar char="•"/>
            </a:pPr>
            <a:r>
              <a:rPr lang="en-US" sz="3900" dirty="0" err="1" smtClean="0"/>
              <a:t>Produc</a:t>
            </a:r>
            <a:r>
              <a:rPr lang="hu-HU" sz="3900" dirty="0" smtClean="0"/>
              <a:t>c</a:t>
            </a:r>
            <a:r>
              <a:rPr lang="en-US" sz="3900" dirty="0" err="1" smtClean="0"/>
              <a:t>i</a:t>
            </a:r>
            <a:r>
              <a:rPr lang="hu-HU" sz="3900" dirty="0" smtClean="0"/>
              <a:t>ón</a:t>
            </a:r>
            <a:r>
              <a:rPr lang="en-US" sz="3900" dirty="0" smtClean="0"/>
              <a:t> </a:t>
            </a:r>
            <a:r>
              <a:rPr lang="hu-HU" sz="3900" dirty="0" err="1" smtClean="0"/>
              <a:t>nacional</a:t>
            </a:r>
            <a:r>
              <a:rPr lang="hu-HU" sz="3900" dirty="0" smtClean="0"/>
              <a:t> +</a:t>
            </a:r>
            <a:r>
              <a:rPr lang="en-US" sz="3900" dirty="0" smtClean="0"/>
              <a:t>70%</a:t>
            </a:r>
            <a:r>
              <a:rPr lang="hu-HU" sz="3900" dirty="0" smtClean="0"/>
              <a:t> </a:t>
            </a:r>
          </a:p>
          <a:p>
            <a:pPr>
              <a:lnSpc>
                <a:spcPts val="1200"/>
              </a:lnSpc>
            </a:pPr>
            <a:r>
              <a:rPr lang="hu-HU" sz="3500" dirty="0" err="1" smtClean="0"/>
              <a:t>respecto</a:t>
            </a:r>
            <a:r>
              <a:rPr lang="hu-HU" sz="3500" dirty="0" smtClean="0"/>
              <a:t> a </a:t>
            </a:r>
            <a:r>
              <a:rPr lang="hu-HU" sz="3500" dirty="0" err="1" smtClean="0"/>
              <a:t>cifras</a:t>
            </a:r>
            <a:r>
              <a:rPr lang="hu-HU" sz="3500" dirty="0" smtClean="0"/>
              <a:t> </a:t>
            </a:r>
            <a:r>
              <a:rPr lang="hu-HU" sz="3500" dirty="0" err="1" smtClean="0"/>
              <a:t>pre-crisis</a:t>
            </a:r>
            <a:r>
              <a:rPr lang="hu-HU" sz="3500" dirty="0" smtClean="0"/>
              <a:t>: 7,1 </a:t>
            </a:r>
            <a:r>
              <a:rPr lang="hu-HU" sz="3500" dirty="0" err="1" smtClean="0"/>
              <a:t>billones</a:t>
            </a:r>
            <a:r>
              <a:rPr lang="hu-HU" sz="3500" dirty="0" smtClean="0"/>
              <a:t> HUF 2015</a:t>
            </a:r>
          </a:p>
          <a:p>
            <a:pPr>
              <a:lnSpc>
                <a:spcPts val="1200"/>
              </a:lnSpc>
            </a:pPr>
            <a:endParaRPr lang="hu-HU" sz="9600" dirty="0" smtClean="0"/>
          </a:p>
          <a:p>
            <a:pPr>
              <a:lnSpc>
                <a:spcPts val="4000"/>
              </a:lnSpc>
              <a:buFont typeface="Arial" pitchFamily="34" charset="0"/>
              <a:buChar char="•"/>
            </a:pPr>
            <a:r>
              <a:rPr lang="hu-HU" sz="3900" dirty="0" err="1" smtClean="0"/>
              <a:t>Salarios</a:t>
            </a:r>
            <a:r>
              <a:rPr lang="hu-HU" sz="3900" dirty="0" smtClean="0"/>
              <a:t> bajos </a:t>
            </a:r>
          </a:p>
          <a:p>
            <a:pPr>
              <a:lnSpc>
                <a:spcPts val="1200"/>
              </a:lnSpc>
            </a:pPr>
            <a:r>
              <a:rPr lang="hu-HU" sz="2900" dirty="0" smtClean="0"/>
              <a:t>-25/30% </a:t>
            </a:r>
            <a:r>
              <a:rPr lang="hu-HU" sz="2900" dirty="0" err="1" smtClean="0"/>
              <a:t>comparación</a:t>
            </a:r>
            <a:r>
              <a:rPr lang="hu-HU" sz="2900" dirty="0" smtClean="0"/>
              <a:t> </a:t>
            </a:r>
            <a:r>
              <a:rPr lang="hu-HU" sz="2900" dirty="0" err="1" smtClean="0"/>
              <a:t>regional</a:t>
            </a:r>
            <a:r>
              <a:rPr lang="hu-HU" sz="2900" dirty="0" smtClean="0"/>
              <a:t> (</a:t>
            </a:r>
            <a:r>
              <a:rPr lang="hu-HU" sz="2900" dirty="0" err="1" smtClean="0"/>
              <a:t>Sk</a:t>
            </a:r>
            <a:r>
              <a:rPr lang="hu-HU" sz="2900" dirty="0" smtClean="0"/>
              <a:t>)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endParaRPr lang="es-ES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1691680" y="5805264"/>
            <a:ext cx="554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Datos: 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Artículo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prensa</a:t>
            </a:r>
            <a:r>
              <a:rPr lang="hu-HU" dirty="0" smtClean="0">
                <a:solidFill>
                  <a:schemeClr val="tx2"/>
                </a:solidFill>
              </a:rPr>
              <a:t> BBJ 15 nov’16</a:t>
            </a:r>
            <a:endParaRPr lang="es-ES" dirty="0" smtClean="0">
              <a:solidFill>
                <a:schemeClr val="tx2"/>
              </a:solidFill>
            </a:endParaRPr>
          </a:p>
          <a:p>
            <a:endParaRPr lang="hu-HU" dirty="0"/>
          </a:p>
        </p:txBody>
      </p:sp>
      <p:pic>
        <p:nvPicPr>
          <p:cNvPr id="1026" name="Picture 2" descr="http://bbj.hu/images2/201509/14435095219459t9mkSF95sBon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49080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864096"/>
          </a:xfrm>
        </p:spPr>
        <p:txBody>
          <a:bodyPr anchor="ctr">
            <a:noAutofit/>
          </a:bodyPr>
          <a:lstStyle/>
          <a:p>
            <a:r>
              <a:rPr lang="es-ES" sz="3200" dirty="0" smtClean="0"/>
              <a:t>Construcción</a:t>
            </a:r>
            <a:r>
              <a:rPr lang="hu-HU" sz="3200" dirty="0" smtClean="0"/>
              <a:t>			</a:t>
            </a:r>
            <a:r>
              <a:rPr lang="hu-HU" sz="2000" dirty="0" err="1" smtClean="0"/>
              <a:t>Cerámica</a:t>
            </a:r>
            <a:r>
              <a:rPr lang="hu-HU" sz="2000" dirty="0" smtClean="0"/>
              <a:t>, </a:t>
            </a:r>
            <a:r>
              <a:rPr lang="hu-HU" sz="2000" dirty="0" err="1" smtClean="0"/>
              <a:t>madera</a:t>
            </a:r>
            <a:r>
              <a:rPr lang="hu-HU" sz="2000" dirty="0" smtClean="0"/>
              <a:t>, </a:t>
            </a:r>
            <a:r>
              <a:rPr lang="hu-HU" sz="2000" dirty="0" err="1" smtClean="0"/>
              <a:t>otros</a:t>
            </a:r>
            <a:endParaRPr lang="es-ES" sz="2000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60840" cy="3456384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Construcción</a:t>
            </a:r>
            <a:r>
              <a:rPr lang="hu-HU" sz="2400" dirty="0" smtClean="0"/>
              <a:t> </a:t>
            </a:r>
            <a:r>
              <a:rPr lang="hu-HU" sz="2400" dirty="0" err="1" smtClean="0"/>
              <a:t>anual</a:t>
            </a:r>
            <a:r>
              <a:rPr lang="hu-HU" sz="2400" dirty="0" smtClean="0"/>
              <a:t> de </a:t>
            </a:r>
            <a:r>
              <a:rPr lang="hu-HU" sz="2400" dirty="0" err="1" smtClean="0"/>
              <a:t>viviendas</a:t>
            </a:r>
            <a:r>
              <a:rPr lang="hu-HU" sz="2400" dirty="0" smtClean="0"/>
              <a:t> </a:t>
            </a:r>
            <a:r>
              <a:rPr lang="hu-HU" sz="2400" dirty="0" err="1" smtClean="0"/>
              <a:t>bajó</a:t>
            </a:r>
            <a:r>
              <a:rPr lang="hu-HU" sz="2400" dirty="0" smtClean="0"/>
              <a:t> a </a:t>
            </a:r>
            <a:r>
              <a:rPr lang="en-US" sz="2400" dirty="0" smtClean="0"/>
              <a:t>2</a:t>
            </a:r>
            <a:r>
              <a:rPr lang="hu-HU" sz="2400" dirty="0" smtClean="0"/>
              <a:t>.</a:t>
            </a:r>
            <a:r>
              <a:rPr lang="en-US" sz="2400" dirty="0" smtClean="0"/>
              <a:t>000 </a:t>
            </a:r>
            <a:r>
              <a:rPr lang="hu-HU" sz="2400" dirty="0" err="1" smtClean="0"/>
              <a:t>ud</a:t>
            </a:r>
            <a:r>
              <a:rPr lang="hu-HU" sz="2400" dirty="0" smtClean="0"/>
              <a:t> (2014)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Previsión</a:t>
            </a:r>
            <a:r>
              <a:rPr lang="hu-HU" sz="2400" dirty="0" smtClean="0"/>
              <a:t> de </a:t>
            </a:r>
            <a:r>
              <a:rPr lang="hu-HU" sz="2400" dirty="0" err="1" smtClean="0"/>
              <a:t>ventas</a:t>
            </a:r>
            <a:r>
              <a:rPr lang="hu-HU" sz="2400" dirty="0" smtClean="0"/>
              <a:t> 2016: </a:t>
            </a:r>
            <a:r>
              <a:rPr lang="en-US" sz="2400" dirty="0" smtClean="0"/>
              <a:t>7</a:t>
            </a:r>
            <a:r>
              <a:rPr lang="hu-HU" sz="2400" dirty="0" smtClean="0"/>
              <a:t>.</a:t>
            </a:r>
            <a:r>
              <a:rPr lang="en-US" sz="2400" dirty="0" smtClean="0"/>
              <a:t>000 </a:t>
            </a:r>
            <a:r>
              <a:rPr lang="hu-HU" sz="2400" dirty="0" err="1" smtClean="0"/>
              <a:t>viviendas</a:t>
            </a:r>
            <a:endParaRPr lang="hu-HU" sz="2400" dirty="0" smtClean="0"/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es-ES" sz="2400" dirty="0" smtClean="0"/>
              <a:t>Cordia (grupo </a:t>
            </a:r>
            <a:r>
              <a:rPr lang="en-US" sz="2400" dirty="0" err="1" smtClean="0"/>
              <a:t>Futureal</a:t>
            </a:r>
            <a:r>
              <a:rPr lang="en-US" sz="2400" dirty="0" smtClean="0"/>
              <a:t>) </a:t>
            </a:r>
            <a:r>
              <a:rPr lang="en-US" sz="2400" dirty="0" err="1" smtClean="0"/>
              <a:t>construirá</a:t>
            </a:r>
            <a:r>
              <a:rPr lang="en-US" sz="2400" dirty="0" smtClean="0"/>
              <a:t> 1.660 </a:t>
            </a:r>
            <a:r>
              <a:rPr lang="en-US" sz="2400" dirty="0" err="1" smtClean="0"/>
              <a:t>viviendas</a:t>
            </a:r>
            <a:endParaRPr lang="hu-HU" sz="2400" dirty="0" smtClean="0"/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Nueva</a:t>
            </a:r>
            <a:r>
              <a:rPr lang="hu-HU" sz="2400" dirty="0" smtClean="0"/>
              <a:t> </a:t>
            </a:r>
            <a:r>
              <a:rPr lang="hu-HU" sz="2400" dirty="0" err="1" smtClean="0"/>
              <a:t>planta</a:t>
            </a:r>
            <a:r>
              <a:rPr lang="hu-HU" sz="2400" dirty="0" smtClean="0"/>
              <a:t> OSB </a:t>
            </a:r>
            <a:r>
              <a:rPr lang="hu-HU" sz="2400" dirty="0" err="1" smtClean="0"/>
              <a:t>Grupo</a:t>
            </a:r>
            <a:r>
              <a:rPr lang="hu-HU" sz="2400" dirty="0" smtClean="0"/>
              <a:t> </a:t>
            </a:r>
            <a:r>
              <a:rPr lang="hu-HU" sz="2400" dirty="0" err="1" smtClean="0"/>
              <a:t>Krono</a:t>
            </a:r>
            <a:r>
              <a:rPr lang="hu-HU" sz="2400" dirty="0" smtClean="0"/>
              <a:t> 	</a:t>
            </a:r>
          </a:p>
          <a:p>
            <a:pPr>
              <a:lnSpc>
                <a:spcPts val="1200"/>
              </a:lnSpc>
            </a:pPr>
            <a:r>
              <a:rPr lang="hu-HU" sz="1200" dirty="0" smtClean="0"/>
              <a:t>100 </a:t>
            </a:r>
            <a:r>
              <a:rPr lang="hu-HU" sz="1200" dirty="0" err="1" smtClean="0"/>
              <a:t>empleos</a:t>
            </a:r>
            <a:r>
              <a:rPr lang="hu-HU" sz="1200" dirty="0" smtClean="0"/>
              <a:t>. </a:t>
            </a:r>
            <a:r>
              <a:rPr lang="hu-HU" sz="1200" dirty="0" err="1" smtClean="0"/>
              <a:t>Inversión</a:t>
            </a:r>
            <a:r>
              <a:rPr lang="hu-HU" sz="1200" dirty="0" smtClean="0"/>
              <a:t> de 30.000 M HUF.  300.000 m3 de </a:t>
            </a:r>
            <a:r>
              <a:rPr lang="hu-HU" sz="1200" dirty="0" err="1" smtClean="0"/>
              <a:t>tablero</a:t>
            </a:r>
            <a:r>
              <a:rPr lang="hu-HU" sz="1200" dirty="0" smtClean="0"/>
              <a:t>/</a:t>
            </a:r>
            <a:r>
              <a:rPr lang="hu-HU" sz="1200" dirty="0" err="1" smtClean="0"/>
              <a:t>año</a:t>
            </a:r>
            <a:endParaRPr lang="hu-HU" sz="1200" dirty="0" smtClean="0"/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Precio</a:t>
            </a:r>
            <a:r>
              <a:rPr lang="hu-HU" sz="2400" dirty="0" smtClean="0"/>
              <a:t> </a:t>
            </a:r>
            <a:r>
              <a:rPr lang="en-US" sz="2400" dirty="0" err="1" smtClean="0"/>
              <a:t>vivienda</a:t>
            </a:r>
            <a:r>
              <a:rPr lang="en-US" sz="2400" dirty="0" smtClean="0"/>
              <a:t> </a:t>
            </a:r>
            <a:r>
              <a:rPr lang="en-US" sz="2400" dirty="0" err="1" smtClean="0"/>
              <a:t>seguirá</a:t>
            </a:r>
            <a:r>
              <a:rPr lang="en-US" sz="2400" dirty="0" smtClean="0"/>
              <a:t> </a:t>
            </a:r>
            <a:r>
              <a:rPr lang="en-US" sz="2400" dirty="0" err="1" smtClean="0"/>
              <a:t>subiendo</a:t>
            </a:r>
            <a:r>
              <a:rPr lang="en-US" sz="2400" dirty="0" smtClean="0"/>
              <a:t> (</a:t>
            </a:r>
            <a:r>
              <a:rPr lang="en-US" sz="2400" dirty="0" err="1" smtClean="0"/>
              <a:t>Otthon</a:t>
            </a:r>
            <a:r>
              <a:rPr lang="en-US" sz="2400" dirty="0" smtClean="0"/>
              <a:t> Centrum)</a:t>
            </a:r>
            <a:endParaRPr lang="hu-HU" sz="2400" dirty="0" smtClean="0"/>
          </a:p>
          <a:p>
            <a:r>
              <a:rPr lang="hu-HU" sz="1200" dirty="0" err="1" smtClean="0"/>
              <a:t>Precio</a:t>
            </a:r>
            <a:r>
              <a:rPr lang="hu-HU" sz="1200" dirty="0" smtClean="0"/>
              <a:t> </a:t>
            </a:r>
            <a:r>
              <a:rPr lang="hu-HU" sz="1200" dirty="0" err="1" smtClean="0"/>
              <a:t>medio</a:t>
            </a:r>
            <a:r>
              <a:rPr lang="hu-HU" sz="1200" dirty="0" smtClean="0"/>
              <a:t> m2 </a:t>
            </a:r>
            <a:r>
              <a:rPr lang="hu-HU" sz="1200" dirty="0" err="1" smtClean="0"/>
              <a:t>vivienda</a:t>
            </a:r>
            <a:r>
              <a:rPr lang="hu-HU" sz="1200" dirty="0" smtClean="0"/>
              <a:t> </a:t>
            </a:r>
            <a:r>
              <a:rPr lang="hu-HU" sz="1200" dirty="0" err="1" smtClean="0"/>
              <a:t>Bp</a:t>
            </a:r>
            <a:r>
              <a:rPr lang="hu-HU" sz="1200" dirty="0" smtClean="0"/>
              <a:t> 1.500/2.000 </a:t>
            </a:r>
            <a:r>
              <a:rPr lang="hu-HU" sz="1200" dirty="0" err="1" smtClean="0"/>
              <a:t>Eur</a:t>
            </a:r>
            <a:r>
              <a:rPr lang="hu-HU" sz="1200" dirty="0" smtClean="0"/>
              <a:t> (-25% </a:t>
            </a:r>
            <a:r>
              <a:rPr lang="hu-HU" sz="1200" dirty="0" err="1" smtClean="0"/>
              <a:t>respecto</a:t>
            </a:r>
            <a:r>
              <a:rPr lang="hu-HU" sz="1200" dirty="0" smtClean="0"/>
              <a:t> a </a:t>
            </a:r>
            <a:r>
              <a:rPr lang="hu-HU" sz="1200" dirty="0" err="1" smtClean="0"/>
              <a:t>Varsovia</a:t>
            </a:r>
            <a:r>
              <a:rPr lang="hu-HU" sz="1200" dirty="0" smtClean="0"/>
              <a:t>)</a:t>
            </a:r>
          </a:p>
          <a:p>
            <a:r>
              <a:rPr lang="hu-HU" sz="1200" dirty="0" smtClean="0"/>
              <a:t>Se </a:t>
            </a:r>
            <a:r>
              <a:rPr lang="hu-HU" sz="1200" dirty="0" err="1" smtClean="0"/>
              <a:t>espera</a:t>
            </a:r>
            <a:r>
              <a:rPr lang="hu-HU" sz="1200" dirty="0" smtClean="0"/>
              <a:t> un </a:t>
            </a:r>
            <a:r>
              <a:rPr lang="hu-HU" sz="1200" dirty="0" err="1" smtClean="0"/>
              <a:t>aumento</a:t>
            </a:r>
            <a:r>
              <a:rPr lang="hu-HU" sz="1200" dirty="0" smtClean="0"/>
              <a:t> del </a:t>
            </a:r>
            <a:r>
              <a:rPr lang="hu-HU" sz="1200" dirty="0" err="1" smtClean="0"/>
              <a:t>crédito</a:t>
            </a:r>
            <a:endParaRPr lang="hu-HU" sz="1200" dirty="0" smtClean="0"/>
          </a:p>
          <a:p>
            <a:r>
              <a:rPr lang="hu-HU" sz="1200" dirty="0" err="1" smtClean="0"/>
              <a:t>Aumento</a:t>
            </a:r>
            <a:r>
              <a:rPr lang="hu-HU" sz="1200" dirty="0" smtClean="0"/>
              <a:t> </a:t>
            </a:r>
            <a:r>
              <a:rPr lang="hu-HU" sz="1200" dirty="0" err="1" smtClean="0"/>
              <a:t>poder</a:t>
            </a:r>
            <a:r>
              <a:rPr lang="hu-HU" sz="1200" dirty="0" smtClean="0"/>
              <a:t> </a:t>
            </a:r>
            <a:r>
              <a:rPr lang="hu-HU" sz="1200" dirty="0" err="1" smtClean="0"/>
              <a:t>adquisitivo</a:t>
            </a:r>
            <a:r>
              <a:rPr lang="hu-HU" sz="1200" dirty="0" smtClean="0"/>
              <a:t> y </a:t>
            </a:r>
            <a:r>
              <a:rPr lang="hu-HU" sz="1200" dirty="0" err="1" smtClean="0"/>
              <a:t>demanda</a:t>
            </a:r>
            <a:r>
              <a:rPr lang="hu-HU" sz="1200" dirty="0" smtClean="0"/>
              <a:t> </a:t>
            </a:r>
            <a:r>
              <a:rPr lang="hu-HU" sz="1200" dirty="0" err="1" smtClean="0"/>
              <a:t>interior</a:t>
            </a:r>
            <a:endParaRPr lang="hu-HU" sz="1200" dirty="0" smtClean="0"/>
          </a:p>
          <a:p>
            <a:endParaRPr lang="es-E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2843808" y="60212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864096"/>
          </a:xfrm>
        </p:spPr>
        <p:txBody>
          <a:bodyPr anchor="ctr">
            <a:noAutofit/>
          </a:bodyPr>
          <a:lstStyle/>
          <a:p>
            <a:r>
              <a:rPr lang="hu-HU" sz="3200" dirty="0" err="1" smtClean="0"/>
              <a:t>Turismo</a:t>
            </a:r>
            <a:endParaRPr lang="es-ES" sz="2000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60840" cy="3456384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Aumento</a:t>
            </a:r>
            <a:r>
              <a:rPr lang="hu-HU" sz="2400" dirty="0" smtClean="0"/>
              <a:t> del </a:t>
            </a:r>
            <a:r>
              <a:rPr lang="hu-HU" sz="2400" dirty="0" err="1" smtClean="0"/>
              <a:t>turismo</a:t>
            </a:r>
            <a:r>
              <a:rPr lang="hu-HU" sz="2400" dirty="0" smtClean="0"/>
              <a:t> en Budapest 3,7% (sept’16)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hu-HU" sz="2400" dirty="0" err="1" smtClean="0"/>
              <a:t>Creciente</a:t>
            </a:r>
            <a:r>
              <a:rPr lang="hu-HU" sz="2400" dirty="0" smtClean="0"/>
              <a:t> </a:t>
            </a:r>
            <a:r>
              <a:rPr lang="hu-HU" sz="2400" dirty="0" err="1" smtClean="0"/>
              <a:t>presencia</a:t>
            </a:r>
            <a:r>
              <a:rPr lang="hu-HU" sz="2400" dirty="0" smtClean="0"/>
              <a:t> de </a:t>
            </a:r>
            <a:r>
              <a:rPr lang="hu-HU" sz="2400" dirty="0" err="1" smtClean="0"/>
              <a:t>cadenas</a:t>
            </a:r>
            <a:r>
              <a:rPr lang="hu-HU" sz="2400" dirty="0" smtClean="0"/>
              <a:t> </a:t>
            </a:r>
            <a:r>
              <a:rPr lang="hu-HU" sz="2400" dirty="0" err="1" smtClean="0"/>
              <a:t>hoteleras</a:t>
            </a:r>
            <a:r>
              <a:rPr lang="hu-HU" sz="2400" dirty="0" smtClean="0"/>
              <a:t> </a:t>
            </a:r>
            <a:r>
              <a:rPr lang="hu-HU" sz="2400" dirty="0" err="1" smtClean="0"/>
              <a:t>españolas</a:t>
            </a:r>
            <a:endParaRPr lang="hu-HU" sz="2400" dirty="0" smtClean="0"/>
          </a:p>
          <a:p>
            <a:pPr>
              <a:lnSpc>
                <a:spcPts val="2000"/>
              </a:lnSpc>
            </a:pPr>
            <a:r>
              <a:rPr lang="hu-HU" sz="1800" dirty="0" err="1" smtClean="0"/>
              <a:t>Nuevo</a:t>
            </a:r>
            <a:r>
              <a:rPr lang="hu-HU" sz="1800" dirty="0" smtClean="0"/>
              <a:t> </a:t>
            </a:r>
            <a:r>
              <a:rPr lang="hu-HU" sz="1800" dirty="0" err="1" smtClean="0"/>
              <a:t>Eurostars</a:t>
            </a:r>
            <a:r>
              <a:rPr lang="hu-HU" sz="1800" dirty="0" smtClean="0"/>
              <a:t> plaza Deák (3)</a:t>
            </a:r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r>
              <a:rPr lang="hu-HU" sz="2400" dirty="0" err="1" smtClean="0"/>
              <a:t>Alta</a:t>
            </a:r>
            <a:r>
              <a:rPr lang="hu-HU" sz="2400" dirty="0" smtClean="0"/>
              <a:t> </a:t>
            </a:r>
            <a:r>
              <a:rPr lang="hu-HU" sz="2400" dirty="0" err="1" smtClean="0"/>
              <a:t>rentabilidad</a:t>
            </a:r>
            <a:r>
              <a:rPr lang="hu-HU" sz="2400" dirty="0" smtClean="0"/>
              <a:t> 4 </a:t>
            </a:r>
            <a:r>
              <a:rPr lang="hu-HU" sz="2400" dirty="0" err="1" smtClean="0"/>
              <a:t>estrellas</a:t>
            </a:r>
            <a:r>
              <a:rPr lang="hu-HU" sz="2400" dirty="0" smtClean="0"/>
              <a:t>.</a:t>
            </a:r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lnSpc>
                <a:spcPts val="200"/>
              </a:lnSpc>
              <a:buFont typeface="Arial" pitchFamily="34" charset="0"/>
              <a:buChar char="•"/>
            </a:pPr>
            <a:endParaRPr lang="hu-HU" sz="2400" dirty="0" smtClean="0"/>
          </a:p>
          <a:p>
            <a:pPr>
              <a:buFont typeface="Arial" pitchFamily="34" charset="0"/>
              <a:buChar char="•"/>
            </a:pPr>
            <a:r>
              <a:rPr lang="hu-HU" sz="2400" dirty="0" err="1" smtClean="0"/>
              <a:t>Oportunidad</a:t>
            </a:r>
            <a:r>
              <a:rPr lang="hu-HU" sz="2400" dirty="0" smtClean="0"/>
              <a:t> </a:t>
            </a:r>
            <a:r>
              <a:rPr lang="hu-HU" sz="2400" dirty="0" err="1" smtClean="0"/>
              <a:t>empresas</a:t>
            </a:r>
            <a:r>
              <a:rPr lang="hu-HU" sz="2400" dirty="0" smtClean="0"/>
              <a:t> de </a:t>
            </a:r>
            <a:r>
              <a:rPr lang="hu-HU" sz="2400" dirty="0" err="1" smtClean="0"/>
              <a:t>servicios</a:t>
            </a:r>
            <a:r>
              <a:rPr lang="hu-HU" sz="2400" dirty="0" smtClean="0"/>
              <a:t> </a:t>
            </a:r>
          </a:p>
          <a:p>
            <a:r>
              <a:rPr lang="hu-HU" sz="2400" dirty="0" err="1" smtClean="0"/>
              <a:t>para</a:t>
            </a:r>
            <a:r>
              <a:rPr lang="hu-HU" sz="2400" dirty="0" smtClean="0"/>
              <a:t> hoteles</a:t>
            </a:r>
            <a:endParaRPr lang="en-US" sz="2400" dirty="0" smtClean="0"/>
          </a:p>
        </p:txBody>
      </p:sp>
      <p:pic>
        <p:nvPicPr>
          <p:cNvPr id="4098" name="Picture 2" descr="Image result for BUdapest turistas fotos autobus en danub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437112"/>
            <a:ext cx="2664296" cy="1822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936104"/>
          </a:xfrm>
        </p:spPr>
        <p:txBody>
          <a:bodyPr>
            <a:noAutofit/>
          </a:bodyPr>
          <a:lstStyle/>
          <a:p>
            <a:r>
              <a:rPr lang="es-ES" sz="3200" dirty="0" smtClean="0"/>
              <a:t>Consumo</a:t>
            </a:r>
            <a:r>
              <a:rPr lang="hu-HU" sz="3200" dirty="0" smtClean="0"/>
              <a:t>					</a:t>
            </a:r>
            <a:r>
              <a:rPr lang="hu-HU" sz="2000" dirty="0" err="1" smtClean="0"/>
              <a:t>Alimentación</a:t>
            </a:r>
            <a:endParaRPr lang="es-ES" sz="2000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7560840" cy="3168352"/>
          </a:xfrm>
        </p:spPr>
        <p:txBody>
          <a:bodyPr>
            <a:noAutofit/>
          </a:bodyPr>
          <a:lstStyle/>
          <a:p>
            <a:r>
              <a:rPr lang="hu-HU" sz="2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2200" dirty="0" err="1" smtClean="0"/>
              <a:t>Gran</a:t>
            </a:r>
            <a:r>
              <a:rPr lang="hu-HU" sz="2200" dirty="0" smtClean="0"/>
              <a:t> </a:t>
            </a:r>
            <a:r>
              <a:rPr lang="hu-HU" sz="2200" dirty="0" err="1" smtClean="0"/>
              <a:t>evolución</a:t>
            </a:r>
            <a:r>
              <a:rPr lang="hu-HU" sz="2200" dirty="0" smtClean="0"/>
              <a:t> en </a:t>
            </a:r>
            <a:r>
              <a:rPr lang="hu-HU" sz="2200" dirty="0" err="1" smtClean="0"/>
              <a:t>restauración</a:t>
            </a:r>
            <a:r>
              <a:rPr lang="hu-HU" sz="2200" dirty="0" smtClean="0"/>
              <a:t> (ej. Michelin)</a:t>
            </a:r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r>
              <a:rPr lang="hu-HU" sz="2200" dirty="0" err="1" smtClean="0"/>
              <a:t>Gran</a:t>
            </a:r>
            <a:r>
              <a:rPr lang="hu-HU" sz="2200" dirty="0" smtClean="0"/>
              <a:t> </a:t>
            </a:r>
            <a:r>
              <a:rPr lang="hu-HU" sz="2200" dirty="0" err="1" smtClean="0"/>
              <a:t>evolución</a:t>
            </a:r>
            <a:r>
              <a:rPr lang="hu-HU" sz="2200" dirty="0" smtClean="0"/>
              <a:t> en </a:t>
            </a:r>
            <a:r>
              <a:rPr lang="hu-HU" sz="2200" dirty="0" err="1" smtClean="0"/>
              <a:t>supermercados</a:t>
            </a:r>
            <a:r>
              <a:rPr lang="hu-HU" sz="2200" dirty="0" smtClean="0"/>
              <a:t> (</a:t>
            </a:r>
            <a:r>
              <a:rPr lang="hu-HU" sz="2200" dirty="0" err="1" smtClean="0"/>
              <a:t>tienda</a:t>
            </a:r>
            <a:r>
              <a:rPr lang="hu-HU" sz="2200" dirty="0" smtClean="0"/>
              <a:t> y </a:t>
            </a:r>
            <a:r>
              <a:rPr lang="hu-HU" sz="2200" dirty="0" err="1" smtClean="0"/>
              <a:t>producto</a:t>
            </a:r>
            <a:r>
              <a:rPr lang="hu-HU" sz="2200" dirty="0" smtClean="0"/>
              <a:t>). </a:t>
            </a:r>
            <a:r>
              <a:rPr lang="hu-HU" sz="1800" dirty="0" err="1" smtClean="0"/>
              <a:t>Oportunidad</a:t>
            </a:r>
            <a:r>
              <a:rPr lang="hu-HU" sz="1800" dirty="0" smtClean="0"/>
              <a:t> </a:t>
            </a:r>
            <a:r>
              <a:rPr lang="hu-HU" sz="1800" dirty="0" err="1" smtClean="0"/>
              <a:t>construcción</a:t>
            </a:r>
            <a:r>
              <a:rPr lang="hu-HU" sz="1800" dirty="0" smtClean="0"/>
              <a:t>, </a:t>
            </a:r>
            <a:r>
              <a:rPr lang="hu-HU" sz="1800" dirty="0" err="1" smtClean="0"/>
              <a:t>decoración</a:t>
            </a:r>
            <a:r>
              <a:rPr lang="hu-HU" sz="1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r>
              <a:rPr lang="hu-HU" sz="2200" dirty="0" err="1" smtClean="0"/>
              <a:t>Producto</a:t>
            </a:r>
            <a:r>
              <a:rPr lang="hu-HU" sz="2200" dirty="0" smtClean="0"/>
              <a:t> más </a:t>
            </a:r>
            <a:r>
              <a:rPr lang="hu-HU" sz="2200" dirty="0" err="1" smtClean="0"/>
              <a:t>moderno</a:t>
            </a:r>
            <a:r>
              <a:rPr lang="hu-HU" sz="2200" dirty="0" smtClean="0"/>
              <a:t>, </a:t>
            </a:r>
            <a:r>
              <a:rPr lang="hu-HU" sz="2200" dirty="0" err="1" smtClean="0"/>
              <a:t>oferta</a:t>
            </a:r>
            <a:r>
              <a:rPr lang="hu-HU" sz="2200" dirty="0" smtClean="0"/>
              <a:t> </a:t>
            </a:r>
            <a:r>
              <a:rPr lang="hu-HU" sz="2200" dirty="0" err="1" smtClean="0"/>
              <a:t>internacional</a:t>
            </a:r>
            <a:r>
              <a:rPr lang="hu-HU" sz="2200" dirty="0" smtClean="0"/>
              <a:t>, </a:t>
            </a:r>
            <a:r>
              <a:rPr lang="hu-HU" sz="2200" dirty="0" err="1" smtClean="0"/>
              <a:t>envases</a:t>
            </a:r>
            <a:r>
              <a:rPr lang="hu-HU" sz="2200" dirty="0" smtClean="0"/>
              <a:t>,  </a:t>
            </a:r>
            <a:r>
              <a:rPr lang="hu-HU" sz="2200" dirty="0" err="1" smtClean="0"/>
              <a:t>producto</a:t>
            </a:r>
            <a:r>
              <a:rPr lang="hu-HU" sz="2200" dirty="0" smtClean="0"/>
              <a:t> </a:t>
            </a:r>
            <a:r>
              <a:rPr lang="hu-HU" sz="2200" dirty="0" err="1" smtClean="0"/>
              <a:t>preparado</a:t>
            </a:r>
            <a:r>
              <a:rPr lang="hu-HU" sz="22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es-ES" sz="220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3275856" y="594928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1296144"/>
          </a:xfrm>
        </p:spPr>
        <p:txBody>
          <a:bodyPr anchor="ctr">
            <a:noAutofit/>
          </a:bodyPr>
          <a:lstStyle/>
          <a:p>
            <a:r>
              <a:rPr lang="hu-HU" sz="3200" dirty="0" err="1" smtClean="0"/>
              <a:t>Logística</a:t>
            </a:r>
            <a:r>
              <a:rPr lang="hu-HU" sz="3200" dirty="0" smtClean="0"/>
              <a:t>					</a:t>
            </a:r>
            <a:endParaRPr lang="es-ES" sz="2000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60840" cy="3456384"/>
          </a:xfrm>
        </p:spPr>
        <p:txBody>
          <a:bodyPr>
            <a:noAutofit/>
          </a:bodyPr>
          <a:lstStyle/>
          <a:p>
            <a:r>
              <a:rPr lang="hu-HU" sz="2200" dirty="0" smtClean="0"/>
              <a:t> </a:t>
            </a:r>
            <a:endParaRPr lang="hu-HU" sz="2400" dirty="0" smtClean="0"/>
          </a:p>
          <a:p>
            <a:pPr>
              <a:buFont typeface="Arial" pitchFamily="34" charset="0"/>
              <a:buChar char="•"/>
            </a:pPr>
            <a:r>
              <a:rPr lang="hu-HU" sz="2400" dirty="0" err="1" smtClean="0"/>
              <a:t>Sector</a:t>
            </a:r>
            <a:r>
              <a:rPr lang="hu-HU" sz="2400" dirty="0" smtClean="0"/>
              <a:t> </a:t>
            </a:r>
            <a:r>
              <a:rPr lang="hu-HU" sz="2400" dirty="0" err="1" smtClean="0"/>
              <a:t>estratégico</a:t>
            </a:r>
            <a:endParaRPr lang="hu-HU" sz="2400" dirty="0" smtClean="0"/>
          </a:p>
          <a:p>
            <a:pPr>
              <a:buFont typeface="Arial" pitchFamily="34" charset="0"/>
              <a:buChar char="•"/>
            </a:pPr>
            <a:endParaRPr lang="hu-HU" sz="2400" dirty="0" smtClean="0"/>
          </a:p>
          <a:p>
            <a:pPr>
              <a:buFont typeface="Arial" pitchFamily="34" charset="0"/>
              <a:buChar char="•"/>
            </a:pPr>
            <a:r>
              <a:rPr lang="hu-HU" sz="2400" dirty="0" err="1" smtClean="0"/>
              <a:t>Hungría</a:t>
            </a:r>
            <a:r>
              <a:rPr lang="hu-HU" sz="2400" dirty="0" smtClean="0"/>
              <a:t> </a:t>
            </a:r>
            <a:r>
              <a:rPr lang="hu-HU" sz="2400" dirty="0" err="1" smtClean="0"/>
              <a:t>como</a:t>
            </a:r>
            <a:r>
              <a:rPr lang="hu-HU" sz="2400" dirty="0" smtClean="0"/>
              <a:t> </a:t>
            </a:r>
            <a:r>
              <a:rPr lang="hu-HU" sz="2400" dirty="0" err="1" smtClean="0"/>
              <a:t>centro</a:t>
            </a:r>
            <a:r>
              <a:rPr lang="hu-HU" sz="2400" dirty="0" smtClean="0"/>
              <a:t> </a:t>
            </a:r>
            <a:r>
              <a:rPr lang="hu-HU" sz="2400" dirty="0" err="1" smtClean="0"/>
              <a:t>logístico</a:t>
            </a:r>
            <a:r>
              <a:rPr lang="hu-HU" sz="2400" dirty="0" smtClean="0"/>
              <a:t> </a:t>
            </a:r>
            <a:r>
              <a:rPr lang="hu-HU" sz="2400" dirty="0" err="1" smtClean="0"/>
              <a:t>regional</a:t>
            </a:r>
            <a:endParaRPr lang="hu-HU" sz="2400" dirty="0" smtClean="0"/>
          </a:p>
          <a:p>
            <a:pPr>
              <a:buFont typeface="Arial" pitchFamily="34" charset="0"/>
              <a:buChar char="•"/>
            </a:pPr>
            <a:endParaRPr lang="hu-HU" sz="2400" dirty="0" smtClean="0"/>
          </a:p>
          <a:p>
            <a:pPr>
              <a:buFont typeface="Arial" pitchFamily="34" charset="0"/>
              <a:buChar char="•"/>
            </a:pPr>
            <a:r>
              <a:rPr lang="hu-HU" sz="2400" dirty="0" err="1" smtClean="0"/>
              <a:t>Goodman</a:t>
            </a:r>
            <a:r>
              <a:rPr lang="hu-HU" sz="2400" dirty="0" smtClean="0"/>
              <a:t> (</a:t>
            </a:r>
            <a:r>
              <a:rPr lang="hu-HU" sz="2400" dirty="0" err="1" smtClean="0"/>
              <a:t>Australia</a:t>
            </a:r>
            <a:r>
              <a:rPr lang="hu-HU" sz="2400" dirty="0" smtClean="0"/>
              <a:t>): </a:t>
            </a:r>
            <a:r>
              <a:rPr lang="hu-HU" sz="2400" dirty="0" err="1" smtClean="0"/>
              <a:t>Nuevo</a:t>
            </a:r>
            <a:r>
              <a:rPr lang="hu-HU" sz="2400" dirty="0" smtClean="0"/>
              <a:t> </a:t>
            </a:r>
            <a:r>
              <a:rPr lang="hu-HU" sz="2400" dirty="0" err="1" smtClean="0"/>
              <a:t>centro</a:t>
            </a:r>
            <a:r>
              <a:rPr lang="hu-HU" sz="2400" dirty="0" smtClean="0"/>
              <a:t> 22.000 m2 en Gyál</a:t>
            </a:r>
          </a:p>
          <a:p>
            <a:pPr>
              <a:buFont typeface="Arial" pitchFamily="34" charset="0"/>
              <a:buChar char="•"/>
            </a:pPr>
            <a:endParaRPr lang="hu-HU" sz="2400" dirty="0" smtClean="0"/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Penny Market </a:t>
            </a:r>
            <a:r>
              <a:rPr lang="hu-HU" sz="2400" dirty="0" err="1" smtClean="0"/>
              <a:t>abre</a:t>
            </a:r>
            <a:r>
              <a:rPr lang="hu-HU" sz="2400" dirty="0" smtClean="0"/>
              <a:t> </a:t>
            </a:r>
            <a:r>
              <a:rPr lang="hu-HU" sz="2400" dirty="0" err="1" smtClean="0"/>
              <a:t>su</a:t>
            </a:r>
            <a:r>
              <a:rPr lang="hu-HU" sz="2400" dirty="0" smtClean="0"/>
              <a:t> </a:t>
            </a:r>
            <a:r>
              <a:rPr lang="hu-HU" sz="2400" dirty="0" err="1" smtClean="0"/>
              <a:t>tercer</a:t>
            </a:r>
            <a:r>
              <a:rPr lang="hu-HU" sz="2400" dirty="0" smtClean="0"/>
              <a:t> </a:t>
            </a:r>
            <a:r>
              <a:rPr lang="hu-HU" sz="2400" dirty="0" err="1" smtClean="0"/>
              <a:t>centro</a:t>
            </a:r>
            <a:r>
              <a:rPr lang="hu-HU" sz="2400" dirty="0" smtClean="0"/>
              <a:t> </a:t>
            </a:r>
            <a:r>
              <a:rPr lang="hu-HU" sz="2400" dirty="0" err="1" smtClean="0"/>
              <a:t>logístico</a:t>
            </a:r>
            <a:r>
              <a:rPr lang="hu-HU" sz="2400" dirty="0" smtClean="0"/>
              <a:t> en HU</a:t>
            </a:r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hu-HU" sz="2200" dirty="0" smtClean="0"/>
          </a:p>
          <a:p>
            <a:pPr>
              <a:buFont typeface="Arial" pitchFamily="34" charset="0"/>
              <a:buChar char="•"/>
            </a:pPr>
            <a:endParaRPr lang="es-ES" sz="220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3275856" y="594928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  <p:sp>
        <p:nvSpPr>
          <p:cNvPr id="2050" name="AutoShape 2" descr="Image result for fotos camion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7498080" cy="3888432"/>
          </a:xfrm>
        </p:spPr>
        <p:txBody>
          <a:bodyPr>
            <a:normAutofit fontScale="90000"/>
          </a:bodyPr>
          <a:lstStyle/>
          <a:p>
            <a:r>
              <a:rPr lang="de-DE" sz="2800" dirty="0" err="1" smtClean="0"/>
              <a:t>Gracias</a:t>
            </a:r>
            <a:r>
              <a:rPr lang="de-DE" sz="2800" dirty="0" smtClean="0"/>
              <a:t> </a:t>
            </a:r>
            <a:r>
              <a:rPr lang="de-DE" sz="2800" dirty="0" err="1" smtClean="0"/>
              <a:t>por</a:t>
            </a:r>
            <a:r>
              <a:rPr lang="de-DE" sz="2800" dirty="0" smtClean="0"/>
              <a:t> </a:t>
            </a:r>
            <a:r>
              <a:rPr lang="de-DE" sz="2800" dirty="0" err="1" smtClean="0"/>
              <a:t>su</a:t>
            </a:r>
            <a:r>
              <a:rPr lang="de-DE" sz="2800" dirty="0" smtClean="0"/>
              <a:t> </a:t>
            </a:r>
            <a:r>
              <a:rPr lang="de-DE" sz="2800" dirty="0" err="1" smtClean="0"/>
              <a:t>atención</a:t>
            </a:r>
            <a:r>
              <a:rPr lang="de-DE" sz="2800" dirty="0" smtClean="0"/>
              <a:t> !!</a:t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</a:t>
            </a:r>
            <a:r>
              <a:rPr lang="de-DE" sz="2800" dirty="0" err="1" smtClean="0"/>
              <a:t>Köszönöm</a:t>
            </a:r>
            <a:r>
              <a:rPr lang="de-DE" sz="2800" dirty="0" smtClean="0"/>
              <a:t> a </a:t>
            </a:r>
            <a:r>
              <a:rPr lang="de-DE" sz="2800" dirty="0" err="1" smtClean="0"/>
              <a:t>figyelmüket</a:t>
            </a:r>
            <a:r>
              <a:rPr lang="de-DE" sz="2800" dirty="0" smtClean="0"/>
              <a:t> !!			</a:t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1800" dirty="0" smtClean="0"/>
              <a:t>Fernando Bujarrabal </a:t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Berceo </a:t>
            </a:r>
            <a:r>
              <a:rPr lang="de-DE" sz="1800" dirty="0" err="1" smtClean="0"/>
              <a:t>Asesores</a:t>
            </a:r>
            <a:r>
              <a:rPr lang="de-DE" sz="2800" dirty="0" smtClean="0"/>
              <a:t>				</a:t>
            </a:r>
            <a:r>
              <a:rPr lang="de-DE" sz="2200" dirty="0" smtClean="0">
                <a:hlinkClick r:id="rId2"/>
              </a:rPr>
              <a:t>www.berceo.hu</a:t>
            </a:r>
            <a:r>
              <a:rPr lang="de-DE" sz="2200" dirty="0" smtClean="0"/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hu-HU" sz="2800" dirty="0"/>
          </a:p>
        </p:txBody>
      </p:sp>
      <p:pic>
        <p:nvPicPr>
          <p:cNvPr id="3" name="Kép 2" descr="berceo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573016"/>
            <a:ext cx="1134126" cy="100811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547664" y="602128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chemeClr val="tx2"/>
                </a:solidFill>
              </a:rPr>
              <a:t>Fotos: abc, bbj, Pin it</a:t>
            </a:r>
            <a:endParaRPr lang="hu-H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3888432" cy="1470025"/>
          </a:xfrm>
        </p:spPr>
        <p:txBody>
          <a:bodyPr anchor="ctr">
            <a:noAutofit/>
          </a:bodyPr>
          <a:lstStyle/>
          <a:p>
            <a:r>
              <a:rPr lang="es-ES" sz="3900" dirty="0" smtClean="0"/>
              <a:t>Berceo asesores</a:t>
            </a:r>
            <a:endParaRPr lang="hu-HU" sz="39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7406640" cy="3672408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hlinkClick r:id="rId2"/>
              </a:rPr>
              <a:t>www.berceo.hu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 smtClean="0"/>
              <a:t>En Hungría desde 2003 		</a:t>
            </a:r>
          </a:p>
          <a:p>
            <a:endParaRPr lang="es-ES" dirty="0" smtClean="0"/>
          </a:p>
          <a:p>
            <a:r>
              <a:rPr lang="es-ES" dirty="0" smtClean="0"/>
              <a:t>Asesoramiento y servicios a empresas españolas</a:t>
            </a:r>
          </a:p>
          <a:p>
            <a:endParaRPr lang="es-ES" dirty="0" smtClean="0"/>
          </a:p>
          <a:p>
            <a:r>
              <a:rPr lang="es-ES" dirty="0" smtClean="0"/>
              <a:t>Contabilidad, nóminas, asesoramiento laboral y mercantil</a:t>
            </a:r>
          </a:p>
        </p:txBody>
      </p:sp>
      <p:pic>
        <p:nvPicPr>
          <p:cNvPr id="6" name="Kép 5" descr="berceo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88640"/>
            <a:ext cx="1620181" cy="1440161"/>
          </a:xfrm>
          <a:prstGeom prst="rect">
            <a:avLst/>
          </a:prstGeom>
        </p:spPr>
      </p:pic>
      <p:pic>
        <p:nvPicPr>
          <p:cNvPr id="8194" name="Picture 2" descr="D:\Trabajo\0 BERCEO ADMINISTRACION\8 WEBSITE MARKETING Berceo\2016 website imagenes\2016 Website fotos Botond 1\_-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564904"/>
            <a:ext cx="2292767" cy="1453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3888432" cy="1470025"/>
          </a:xfrm>
        </p:spPr>
        <p:txBody>
          <a:bodyPr anchor="ctr">
            <a:noAutofit/>
          </a:bodyPr>
          <a:lstStyle/>
          <a:p>
            <a:r>
              <a:rPr lang="es-ES" sz="3900" dirty="0" smtClean="0"/>
              <a:t>Berceo asesores</a:t>
            </a:r>
            <a:br>
              <a:rPr lang="es-ES" sz="3900" dirty="0" smtClean="0"/>
            </a:br>
            <a:r>
              <a:rPr lang="es-ES" sz="3000" dirty="0" smtClean="0"/>
              <a:t>Quienes somos? </a:t>
            </a:r>
            <a:endParaRPr lang="hu-HU" sz="3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7406640" cy="3672408"/>
          </a:xfrm>
        </p:spPr>
        <p:txBody>
          <a:bodyPr>
            <a:normAutofit/>
          </a:bodyPr>
          <a:lstStyle/>
          <a:p>
            <a:endParaRPr lang="es-ES" sz="800" dirty="0" smtClean="0"/>
          </a:p>
          <a:p>
            <a:r>
              <a:rPr lang="es-ES" sz="2200" dirty="0" smtClean="0"/>
              <a:t>Fernando Bujarrabal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Lic derecho, Intérprete</a:t>
            </a:r>
          </a:p>
          <a:p>
            <a:pPr>
              <a:lnSpc>
                <a:spcPct val="110000"/>
              </a:lnSpc>
            </a:pPr>
            <a:r>
              <a:rPr lang="es-ES" sz="2200" dirty="0" smtClean="0"/>
              <a:t>Márta Radnóti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Lic humanidades, Gestor financiero</a:t>
            </a:r>
          </a:p>
          <a:p>
            <a:pPr>
              <a:lnSpc>
                <a:spcPct val="120000"/>
              </a:lnSpc>
            </a:pPr>
            <a:r>
              <a:rPr lang="es-ES" sz="2100" dirty="0" smtClean="0"/>
              <a:t>E. </a:t>
            </a:r>
            <a:r>
              <a:rPr lang="es-ES" sz="2100" dirty="0" smtClean="0"/>
              <a:t>Órbán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Economista, Contable</a:t>
            </a:r>
          </a:p>
          <a:p>
            <a:pPr>
              <a:lnSpc>
                <a:spcPct val="130000"/>
              </a:lnSpc>
            </a:pPr>
            <a:r>
              <a:rPr lang="es-ES" sz="2100" dirty="0" smtClean="0"/>
              <a:t>E. </a:t>
            </a:r>
            <a:r>
              <a:rPr lang="es-ES" sz="2100" dirty="0" smtClean="0"/>
              <a:t>Rimán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Asesora fiscal, Contable</a:t>
            </a:r>
          </a:p>
        </p:txBody>
      </p:sp>
      <p:pic>
        <p:nvPicPr>
          <p:cNvPr id="6" name="Kép 5" descr="berceo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8192" y="476671"/>
            <a:ext cx="1620181" cy="1440161"/>
          </a:xfrm>
          <a:prstGeom prst="rect">
            <a:avLst/>
          </a:prstGeom>
        </p:spPr>
      </p:pic>
      <p:pic>
        <p:nvPicPr>
          <p:cNvPr id="5" name="Picture 1" descr="D:\Trabajo\0 BERCEO ADMINISTRACION\8 WEBSITE MARKETING Berceo\2016 website imagenes\2016 Website fotos Botond 1\_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891686" cy="2589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3888432" cy="1470025"/>
          </a:xfrm>
        </p:spPr>
        <p:txBody>
          <a:bodyPr anchor="ctr">
            <a:noAutofit/>
          </a:bodyPr>
          <a:lstStyle/>
          <a:p>
            <a:r>
              <a:rPr lang="es-ES" sz="3900" dirty="0" smtClean="0"/>
              <a:t>Berceo asesores</a:t>
            </a:r>
            <a:br>
              <a:rPr lang="es-ES" sz="3900" dirty="0" smtClean="0"/>
            </a:br>
            <a:r>
              <a:rPr lang="es-ES" sz="3000" dirty="0" smtClean="0"/>
              <a:t>Colaboradores </a:t>
            </a:r>
            <a:endParaRPr lang="hu-HU" sz="3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7406640" cy="3672408"/>
          </a:xfrm>
        </p:spPr>
        <p:txBody>
          <a:bodyPr>
            <a:normAutofit/>
          </a:bodyPr>
          <a:lstStyle/>
          <a:p>
            <a:endParaRPr lang="es-ES" sz="800" dirty="0" smtClean="0"/>
          </a:p>
          <a:p>
            <a:r>
              <a:rPr lang="es-ES" sz="2200" dirty="0" smtClean="0"/>
              <a:t>Bujarrabal Asesores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Gestoría. Asesoría Fiscal.</a:t>
            </a:r>
          </a:p>
          <a:p>
            <a:pPr>
              <a:lnSpc>
                <a:spcPct val="110000"/>
              </a:lnSpc>
            </a:pPr>
            <a:r>
              <a:rPr lang="es-ES" sz="2200" dirty="0" smtClean="0"/>
              <a:t>Csenterics Abogados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Budapest</a:t>
            </a:r>
          </a:p>
          <a:p>
            <a:pPr>
              <a:lnSpc>
                <a:spcPct val="120000"/>
              </a:lnSpc>
            </a:pPr>
            <a:r>
              <a:rPr lang="es-ES" sz="2100" dirty="0" smtClean="0"/>
              <a:t>dr. József Várady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Abogado (Cameron Mckenna)</a:t>
            </a:r>
          </a:p>
          <a:p>
            <a:pPr>
              <a:lnSpc>
                <a:spcPct val="130000"/>
              </a:lnSpc>
            </a:pPr>
            <a:r>
              <a:rPr lang="es-ES" sz="2100" dirty="0" smtClean="0"/>
              <a:t>dr. Ákos Vályi </a:t>
            </a:r>
          </a:p>
          <a:p>
            <a:pPr>
              <a:lnSpc>
                <a:spcPts val="3120"/>
              </a:lnSpc>
              <a:spcBef>
                <a:spcPts val="0"/>
              </a:spcBef>
            </a:pPr>
            <a:r>
              <a:rPr lang="es-ES" sz="1600" dirty="0" smtClean="0"/>
              <a:t>Abogado</a:t>
            </a:r>
          </a:p>
        </p:txBody>
      </p:sp>
      <p:pic>
        <p:nvPicPr>
          <p:cNvPr id="6" name="Kép 5" descr="berceo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8192" y="476671"/>
            <a:ext cx="1620181" cy="1440161"/>
          </a:xfrm>
          <a:prstGeom prst="rect">
            <a:avLst/>
          </a:prstGeom>
        </p:spPr>
      </p:pic>
      <p:pic>
        <p:nvPicPr>
          <p:cNvPr id="23554" name="Picture 2" descr="http://www.berceo.hu/images/image-meetingvago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565230"/>
            <a:ext cx="3312368" cy="1290533"/>
          </a:xfrm>
          <a:prstGeom prst="rect">
            <a:avLst/>
          </a:prstGeom>
          <a:noFill/>
        </p:spPr>
      </p:pic>
      <p:pic>
        <p:nvPicPr>
          <p:cNvPr id="7" name="Kép 6" descr="Bujarrabal Asesores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420888"/>
            <a:ext cx="2321719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429000"/>
            <a:ext cx="8128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3888432" cy="1470025"/>
          </a:xfrm>
        </p:spPr>
        <p:txBody>
          <a:bodyPr anchor="ctr">
            <a:noAutofit/>
          </a:bodyPr>
          <a:lstStyle/>
          <a:p>
            <a:r>
              <a:rPr lang="es-ES" sz="3900" dirty="0" smtClean="0"/>
              <a:t>Berceo asesores</a:t>
            </a:r>
            <a:br>
              <a:rPr lang="es-ES" sz="3900" dirty="0" smtClean="0"/>
            </a:br>
            <a:r>
              <a:rPr lang="es-ES" sz="3000" dirty="0" smtClean="0"/>
              <a:t>Misión y visión</a:t>
            </a:r>
            <a:endParaRPr lang="hu-HU" sz="3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7406640" cy="3672408"/>
          </a:xfrm>
        </p:spPr>
        <p:txBody>
          <a:bodyPr>
            <a:normAutofit fontScale="92500"/>
          </a:bodyPr>
          <a:lstStyle/>
          <a:p>
            <a:endParaRPr lang="es-ES" sz="800" dirty="0" smtClean="0"/>
          </a:p>
          <a:p>
            <a:r>
              <a:rPr lang="hu-HU" sz="2200" dirty="0" err="1" smtClean="0"/>
              <a:t>Nuestro</a:t>
            </a:r>
            <a:r>
              <a:rPr lang="es-ES" sz="2200" dirty="0" smtClean="0"/>
              <a:t>s</a:t>
            </a:r>
            <a:r>
              <a:rPr lang="hu-HU" sz="2200" dirty="0" smtClean="0"/>
              <a:t> </a:t>
            </a:r>
            <a:r>
              <a:rPr lang="hu-HU" sz="2200" dirty="0" err="1" smtClean="0"/>
              <a:t>clientes</a:t>
            </a:r>
            <a:r>
              <a:rPr lang="hu-HU" sz="2200" dirty="0" smtClean="0"/>
              <a:t> </a:t>
            </a:r>
            <a:r>
              <a:rPr lang="hu-HU" sz="2200" dirty="0" err="1" smtClean="0"/>
              <a:t>traen</a:t>
            </a:r>
            <a:r>
              <a:rPr lang="hu-HU" sz="2200" dirty="0" smtClean="0"/>
              <a:t> a Hungría </a:t>
            </a:r>
            <a:r>
              <a:rPr lang="hu-HU" sz="2200" dirty="0" err="1" smtClean="0"/>
              <a:t>conocimiento</a:t>
            </a:r>
            <a:r>
              <a:rPr lang="hu-HU" sz="2200" dirty="0" smtClean="0"/>
              <a:t> y </a:t>
            </a:r>
            <a:r>
              <a:rPr lang="hu-HU" sz="2200" dirty="0" err="1" smtClean="0"/>
              <a:t>desarrollo</a:t>
            </a:r>
            <a:r>
              <a:rPr lang="hu-HU" sz="2200" dirty="0" smtClean="0"/>
              <a:t>. </a:t>
            </a:r>
            <a:endParaRPr lang="es-ES" sz="2200" dirty="0" smtClean="0"/>
          </a:p>
          <a:p>
            <a:endParaRPr lang="es-ES" sz="2200" dirty="0" smtClean="0"/>
          </a:p>
          <a:p>
            <a:r>
              <a:rPr lang="hu-HU" sz="2200" dirty="0" err="1" smtClean="0"/>
              <a:t>Queremos</a:t>
            </a:r>
            <a:r>
              <a:rPr lang="hu-HU" sz="2200" dirty="0" smtClean="0"/>
              <a:t> </a:t>
            </a:r>
            <a:r>
              <a:rPr lang="hu-HU" sz="2200" dirty="0" smtClean="0"/>
              <a:t>a</a:t>
            </a:r>
            <a:r>
              <a:rPr lang="es-ES" sz="2200" dirty="0" smtClean="0"/>
              <a:t>portar</a:t>
            </a:r>
            <a:r>
              <a:rPr lang="hu-HU" sz="2200" dirty="0" smtClean="0"/>
              <a:t>les</a:t>
            </a:r>
            <a:r>
              <a:rPr lang="es-ES" sz="2200" dirty="0" smtClean="0"/>
              <a:t> valor a través del conocimiento</a:t>
            </a:r>
            <a:r>
              <a:rPr lang="hu-HU" sz="2200" dirty="0" smtClean="0"/>
              <a:t> y a</a:t>
            </a:r>
            <a:r>
              <a:rPr lang="es-ES" sz="2200" dirty="0" smtClean="0"/>
              <a:t>yudar</a:t>
            </a:r>
            <a:r>
              <a:rPr lang="hu-HU" sz="2200" dirty="0" smtClean="0"/>
              <a:t>l</a:t>
            </a:r>
            <a:r>
              <a:rPr lang="es-ES" sz="2200" dirty="0" smtClean="0"/>
              <a:t>es a conseguir sus objetivos.</a:t>
            </a:r>
          </a:p>
          <a:p>
            <a:endParaRPr lang="hu-HU" sz="2200" dirty="0" smtClean="0"/>
          </a:p>
          <a:p>
            <a:r>
              <a:rPr lang="es-ES" sz="2200" dirty="0" smtClean="0"/>
              <a:t>Ser la gestoría de Budapest que más y mejor facilite la gestión internacional de la empresa española.</a:t>
            </a:r>
          </a:p>
          <a:p>
            <a:endParaRPr lang="es-ES" sz="2200" dirty="0" smtClean="0"/>
          </a:p>
          <a:p>
            <a:r>
              <a:rPr lang="es-ES" sz="2200" dirty="0" smtClean="0"/>
              <a:t>Dar a nuestros clientes una atención personal y cercana en español.</a:t>
            </a:r>
          </a:p>
        </p:txBody>
      </p:sp>
      <p:pic>
        <p:nvPicPr>
          <p:cNvPr id="6" name="Kép 5" descr="berceo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8192" y="476671"/>
            <a:ext cx="1620181" cy="1440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406640" cy="8640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Exportaciones Valencia</a:t>
            </a:r>
            <a:br>
              <a:rPr lang="es-ES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7406640" cy="2088232"/>
          </a:xfrm>
        </p:spPr>
        <p:txBody>
          <a:bodyPr/>
          <a:lstStyle/>
          <a:p>
            <a:r>
              <a:rPr lang="es-ES" dirty="0" smtClean="0"/>
              <a:t>2015: récord histórico de exportaciones </a:t>
            </a:r>
            <a:r>
              <a:rPr lang="es-ES" b="1" dirty="0" smtClean="0"/>
              <a:t>por importe de 28.556 millones de euros</a:t>
            </a:r>
            <a:r>
              <a:rPr lang="es-ES" dirty="0" smtClean="0"/>
              <a:t>, un 14,9% de incremento respecto a 2014</a:t>
            </a:r>
          </a:p>
        </p:txBody>
      </p:sp>
      <p:sp>
        <p:nvSpPr>
          <p:cNvPr id="8" name="Téglalap 7"/>
          <p:cNvSpPr/>
          <p:nvPr/>
        </p:nvSpPr>
        <p:spPr>
          <a:xfrm>
            <a:off x="1403648" y="3933056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hu-HU" dirty="0"/>
          </a:p>
        </p:txBody>
      </p:sp>
      <p:pic>
        <p:nvPicPr>
          <p:cNvPr id="10242" name="Picture 2" descr="La Comunitat Valenciana aumenta sus exportaciones un 9,3 % hasta abr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85988"/>
            <a:ext cx="4343574" cy="1543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agen de las instalaciones del puerto de Valenc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924944"/>
            <a:ext cx="4378064" cy="2464427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406640" cy="8640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Exportaciones Valencia</a:t>
            </a:r>
            <a:br>
              <a:rPr lang="es-ES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7406640" cy="2088232"/>
          </a:xfrm>
        </p:spPr>
        <p:txBody>
          <a:bodyPr/>
          <a:lstStyle/>
          <a:p>
            <a:r>
              <a:rPr lang="es-ES" dirty="0" smtClean="0"/>
              <a:t>Automoción</a:t>
            </a:r>
            <a:endParaRPr lang="hu-HU" dirty="0" smtClean="0"/>
          </a:p>
          <a:p>
            <a:r>
              <a:rPr lang="es-ES" dirty="0" smtClean="0"/>
              <a:t>Cerámica </a:t>
            </a:r>
            <a:endParaRPr lang="hu-HU" dirty="0" smtClean="0"/>
          </a:p>
          <a:p>
            <a:r>
              <a:rPr lang="es-ES" dirty="0" smtClean="0"/>
              <a:t>Agroalimentaria</a:t>
            </a:r>
            <a:endParaRPr lang="hu-HU" dirty="0" smtClean="0"/>
          </a:p>
          <a:p>
            <a:endParaRPr lang="es-ES" dirty="0" smtClean="0"/>
          </a:p>
        </p:txBody>
      </p:sp>
      <p:sp>
        <p:nvSpPr>
          <p:cNvPr id="8" name="Téglalap 7"/>
          <p:cNvSpPr/>
          <p:nvPr/>
        </p:nvSpPr>
        <p:spPr>
          <a:xfrm>
            <a:off x="1403648" y="3933056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864096"/>
          </a:xfrm>
        </p:spPr>
        <p:txBody>
          <a:bodyPr anchor="ctr">
            <a:noAutofit/>
          </a:bodyPr>
          <a:lstStyle/>
          <a:p>
            <a:r>
              <a:rPr lang="es-ES" sz="3200" dirty="0" smtClean="0"/>
              <a:t>Tendencias economía y consumo Hungría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60840" cy="3456384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es-ES" sz="2200" dirty="0" smtClean="0"/>
              <a:t>Macroeconomía. Desarrollo económico. </a:t>
            </a:r>
          </a:p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es-ES" sz="2200" dirty="0" smtClean="0"/>
              <a:t>Mercado laboral. Evolución de salarios. </a:t>
            </a:r>
          </a:p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hu-HU" sz="2200" dirty="0" err="1" smtClean="0"/>
              <a:t>Automoción</a:t>
            </a:r>
            <a:r>
              <a:rPr lang="hu-HU" sz="2200" dirty="0" smtClean="0"/>
              <a:t> 				</a:t>
            </a:r>
            <a:r>
              <a:rPr lang="hu-HU" sz="1600" dirty="0" err="1" smtClean="0"/>
              <a:t>Actualidad</a:t>
            </a:r>
            <a:r>
              <a:rPr lang="hu-HU" sz="2200" dirty="0" smtClean="0"/>
              <a:t>		</a:t>
            </a:r>
            <a:r>
              <a:rPr lang="es-ES" sz="1600" dirty="0" smtClean="0"/>
              <a:t>Inversión</a:t>
            </a:r>
            <a:endParaRPr lang="hu-HU" sz="1600" dirty="0" smtClean="0"/>
          </a:p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es-ES" sz="2200" dirty="0" smtClean="0"/>
              <a:t>Construcción</a:t>
            </a:r>
            <a:r>
              <a:rPr lang="hu-HU" sz="2200" dirty="0" smtClean="0"/>
              <a:t>		</a:t>
            </a:r>
            <a:r>
              <a:rPr lang="es-ES" sz="2400" dirty="0" smtClean="0"/>
              <a:t> </a:t>
            </a:r>
            <a:r>
              <a:rPr lang="hu-HU" sz="2400" dirty="0" smtClean="0"/>
              <a:t>		</a:t>
            </a:r>
            <a:r>
              <a:rPr lang="hu-HU" sz="1600" dirty="0" err="1" smtClean="0"/>
              <a:t>Actualidad</a:t>
            </a:r>
            <a:r>
              <a:rPr lang="hu-HU" sz="2200" dirty="0" smtClean="0"/>
              <a:t>		</a:t>
            </a:r>
            <a:r>
              <a:rPr lang="es-ES" sz="1600" dirty="0" smtClean="0"/>
              <a:t>Inversión</a:t>
            </a:r>
          </a:p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es-ES" sz="2200" dirty="0" smtClean="0"/>
              <a:t>Consumo (sector alimentación)</a:t>
            </a:r>
            <a:r>
              <a:rPr lang="hu-HU" sz="2200" dirty="0" smtClean="0"/>
              <a:t>	</a:t>
            </a:r>
            <a:r>
              <a:rPr lang="hu-HU" sz="1600" dirty="0" err="1" smtClean="0"/>
              <a:t>Actualidad</a:t>
            </a:r>
            <a:r>
              <a:rPr lang="hu-HU" sz="2200" dirty="0" smtClean="0"/>
              <a:t>		</a:t>
            </a:r>
            <a:r>
              <a:rPr lang="es-ES" sz="1600" dirty="0" smtClean="0"/>
              <a:t>Inversión</a:t>
            </a:r>
          </a:p>
          <a:p>
            <a:pPr>
              <a:lnSpc>
                <a:spcPts val="3400"/>
              </a:lnSpc>
              <a:buFont typeface="Arial" pitchFamily="34" charset="0"/>
              <a:buChar char="•"/>
            </a:pPr>
            <a:r>
              <a:rPr lang="es-ES" sz="2200" dirty="0" smtClean="0"/>
              <a:t>Logística</a:t>
            </a:r>
            <a:r>
              <a:rPr lang="hu-HU" sz="2200" dirty="0" smtClean="0"/>
              <a:t>				</a:t>
            </a:r>
            <a:r>
              <a:rPr lang="hu-HU" sz="1600" dirty="0" err="1" smtClean="0"/>
              <a:t>Actualidad</a:t>
            </a:r>
            <a:r>
              <a:rPr lang="hu-HU" sz="2200" dirty="0" smtClean="0"/>
              <a:t>		</a:t>
            </a:r>
            <a:r>
              <a:rPr lang="hu-HU" sz="1600" dirty="0" err="1" smtClean="0"/>
              <a:t>Inversión</a:t>
            </a:r>
            <a:endParaRPr lang="es-ES" sz="160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3275856" y="594928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406640" cy="864096"/>
          </a:xfrm>
          <a:noFill/>
        </p:spPr>
        <p:txBody>
          <a:bodyPr anchor="ctr">
            <a:noAutofit/>
          </a:bodyPr>
          <a:lstStyle/>
          <a:p>
            <a:r>
              <a:rPr lang="es-ES" sz="3200" dirty="0" smtClean="0"/>
              <a:t>Macroeconomía. Desarrollo económico.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60840" cy="345638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endParaRPr lang="es-ES" sz="2200" dirty="0" smtClean="0"/>
          </a:p>
          <a:p>
            <a:pPr>
              <a:spcBef>
                <a:spcPts val="0"/>
              </a:spcBef>
            </a:pPr>
            <a:endParaRPr lang="es-ES" sz="220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3275856" y="594928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Fuente: Prensa de Hungría, noviembre 2016.</a:t>
            </a:r>
          </a:p>
          <a:p>
            <a:endParaRPr lang="hu-HU" sz="1400" dirty="0"/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1340024" y="2285256"/>
            <a:ext cx="7560840" cy="3456384"/>
          </a:xfrm>
          <a:prstGeom prst="rect">
            <a:avLst/>
          </a:prstGeom>
          <a:noFill/>
        </p:spPr>
        <p:txBody>
          <a:bodyPr tIns="0">
            <a:noAutofit/>
          </a:bodyPr>
          <a:lstStyle/>
          <a:p>
            <a:pPr marL="27432">
              <a:lnSpc>
                <a:spcPts val="34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Crecimiento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estable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PIB del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2.1% 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en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2016,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al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2.6% 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en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2017 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y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2018</a:t>
            </a:r>
            <a:endParaRPr lang="hu-HU" sz="22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>
              <a:lnSpc>
                <a:spcPts val="34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Fitch Ratings </a:t>
            </a:r>
            <a:r>
              <a:rPr lang="en-US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mantiene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la </a:t>
            </a:r>
            <a:r>
              <a:rPr lang="en-US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clasificación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‘BBB-’ con </a:t>
            </a:r>
            <a:r>
              <a:rPr lang="en-US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perspectiva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estable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.</a:t>
            </a:r>
          </a:p>
          <a:p>
            <a:pPr marL="27432">
              <a:lnSpc>
                <a:spcPts val="34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Moodyʼs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mejora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la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calificación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de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los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bonos del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gobierno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de 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Hungría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a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Baa3 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(</a:t>
            </a: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antes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Ba1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).</a:t>
            </a:r>
          </a:p>
          <a:p>
            <a:pPr marL="27432">
              <a:lnSpc>
                <a:spcPts val="34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hu-HU" sz="22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Tipos</a:t>
            </a:r>
            <a:r>
              <a:rPr lang="hu-HU" sz="22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de interes bajos 0,90</a:t>
            </a:r>
          </a:p>
          <a:p>
            <a:pPr marL="27432" lvl="0">
              <a:lnSpc>
                <a:spcPts val="34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en-US" sz="22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Egyéni 4. séma">
      <a:dk1>
        <a:srgbClr val="FF0000"/>
      </a:dk1>
      <a:lt1>
        <a:srgbClr val="FFFFFF"/>
      </a:lt1>
      <a:dk2>
        <a:srgbClr val="666666"/>
      </a:dk2>
      <a:lt2>
        <a:srgbClr val="FF6566"/>
      </a:lt2>
      <a:accent1>
        <a:srgbClr val="FF0000"/>
      </a:accent1>
      <a:accent2>
        <a:srgbClr val="FF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751</TotalTime>
  <Words>613</Words>
  <Application>Microsoft Office PowerPoint</Application>
  <PresentationFormat>Diavetítés a képernyőre (4:3 oldalarány)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Napforduló</vt:lpstr>
      <vt:lpstr>Oportunidades de Negocio en Hungría</vt:lpstr>
      <vt:lpstr>Berceo asesores</vt:lpstr>
      <vt:lpstr>Berceo asesores Quienes somos? </vt:lpstr>
      <vt:lpstr>Berceo asesores Colaboradores </vt:lpstr>
      <vt:lpstr>Berceo asesores Misión y visión</vt:lpstr>
      <vt:lpstr>Exportaciones Valencia </vt:lpstr>
      <vt:lpstr>Exportaciones Valencia </vt:lpstr>
      <vt:lpstr>Tendencias economía y consumo Hungría</vt:lpstr>
      <vt:lpstr>Macroeconomía. Desarrollo económico.</vt:lpstr>
      <vt:lpstr>Inversión en Hungría.   Prensa noviembre’16</vt:lpstr>
      <vt:lpstr>Mercado laboral.  Evolución de salarios. </vt:lpstr>
      <vt:lpstr>Mercado laboral.      Automoción.  Escasez de mano de obra.  Munkaerőhiány. </vt:lpstr>
      <vt:lpstr>Construcción   Cerámica, madera, otros</vt:lpstr>
      <vt:lpstr>Turismo</vt:lpstr>
      <vt:lpstr>Consumo     Alimentación</vt:lpstr>
      <vt:lpstr>Logística     </vt:lpstr>
      <vt:lpstr>Gracias por su atención !!   Köszönöm a figyelmüket !!       Fernando Bujarrabal   Berceo Asesores    www.berceo.hu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arbeite ich?</dc:title>
  <dc:creator>Fernando</dc:creator>
  <cp:lastModifiedBy>Fernando</cp:lastModifiedBy>
  <cp:revision>85</cp:revision>
  <dcterms:created xsi:type="dcterms:W3CDTF">2013-06-16T06:07:43Z</dcterms:created>
  <dcterms:modified xsi:type="dcterms:W3CDTF">2016-11-30T11:50:00Z</dcterms:modified>
</cp:coreProperties>
</file>